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77" r:id="rId4"/>
    <p:sldId id="300" r:id="rId5"/>
    <p:sldId id="303" r:id="rId6"/>
    <p:sldId id="301" r:id="rId7"/>
    <p:sldId id="302" r:id="rId8"/>
    <p:sldId id="281" r:id="rId9"/>
    <p:sldId id="306" r:id="rId10"/>
    <p:sldId id="305" r:id="rId11"/>
    <p:sldId id="304" r:id="rId12"/>
    <p:sldId id="315" r:id="rId13"/>
    <p:sldId id="330" r:id="rId14"/>
    <p:sldId id="283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D92DB52D-41E8-47C3-BD98-3F8A18644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48328960-B088-47E9-81A5-B2599F3A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9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25A90D01-DD97-4963-B541-F6359AF33AF3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68E3E696-7C29-4555-A4E3-F328AE99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7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2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6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8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7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8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E809-CADB-466B-B96C-EB966C4915C8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AE6C-4A57-4805-9D7B-068C3099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Annulus Volume of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3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C:\Users\John\Documents\Teaching\Annulus Dimensions2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75" y="572307"/>
            <a:ext cx="8635546" cy="63959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634" y="95014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And in cross-section</a:t>
            </a:r>
          </a:p>
        </p:txBody>
      </p:sp>
    </p:spTree>
    <p:extLst>
      <p:ext uri="{BB962C8B-B14F-4D97-AF65-F5344CB8AC3E}">
        <p14:creationId xmlns:p14="http://schemas.microsoft.com/office/powerpoint/2010/main" val="99321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Locate the centre of area of the segment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US" dirty="0"/>
              <a:t>The volume of a solid with a regular cross section can be found by multiplying the area of the cross section by the length of the path taken by its </a:t>
            </a:r>
            <a:r>
              <a:rPr lang="en-US" dirty="0" err="1"/>
              <a:t>centre</a:t>
            </a:r>
            <a:r>
              <a:rPr lang="en-US" dirty="0"/>
              <a:t> of area (Pappus).  Since we can calculate the area of cross section and the volume of the solid we can easily determine the distance to the </a:t>
            </a:r>
            <a:r>
              <a:rPr lang="en-US" dirty="0" err="1"/>
              <a:t>centre</a:t>
            </a:r>
            <a:r>
              <a:rPr lang="en-US" dirty="0"/>
              <a:t> of area from the axis of rotation.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7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7C30-A48C-44D0-AAEA-31FF8FE3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3AD1-8B77-466A-B498-2496E73F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6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B301-B3AE-4E35-AADA-555AE849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Sunday Times Teaser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72F2-DEC2-4261-8560-3F584DCF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87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puzzle appeared in the Sunday Times: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A8894-E228-412A-907D-7BB6FE5E2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94" y="2198433"/>
            <a:ext cx="5872611" cy="45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Use the </a:t>
            </a:r>
            <a:r>
              <a:rPr lang="en-GB" dirty="0" err="1"/>
              <a:t>spreadsheet</a:t>
            </a:r>
            <a:r>
              <a:rPr lang="en-GB" dirty="0"/>
              <a:t> to plot answers as they come in (for fun!).</a:t>
            </a:r>
          </a:p>
        </p:txBody>
      </p:sp>
    </p:spTree>
    <p:extLst>
      <p:ext uri="{BB962C8B-B14F-4D97-AF65-F5344CB8AC3E}">
        <p14:creationId xmlns:p14="http://schemas.microsoft.com/office/powerpoint/2010/main" val="16131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365552" y="1802222"/>
                  <a:ext cx="937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552" y="1802222"/>
                  <a:ext cx="9372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365552" y="1802222"/>
                  <a:ext cx="937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552" y="1802222"/>
                  <a:ext cx="9372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25.5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6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937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9372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72.5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0C8F2-431F-4ABE-8FBD-8EC35C3192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12" y="260648"/>
            <a:ext cx="52101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028674" y="1678676"/>
            <a:ext cx="1747454" cy="12863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2742" y="423081"/>
            <a:ext cx="0" cy="4840682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48026" y="420213"/>
            <a:ext cx="0" cy="4840682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48432" y="3735223"/>
            <a:ext cx="3001992" cy="1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12099" y="5176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468149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8149"/>
                <a:ext cx="91440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67" t="-2304" r="-267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78984" y="287967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4" y="2879670"/>
                <a:ext cx="43152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4232" y="13869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32" y="138694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90576" y="3356992"/>
                <a:ext cx="937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24 </m:t>
                      </m:r>
                      <m:r>
                        <a:rPr lang="en-GB" i="1" dirty="0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76" y="3356992"/>
                <a:ext cx="93724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65552" y="1762448"/>
                <a:ext cx="937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13 </m:t>
                      </m:r>
                      <m:r>
                        <a:rPr lang="en-GB" i="1" dirty="0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52" y="1762448"/>
                <a:ext cx="93724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269070"/>
            <a:ext cx="43685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D5E42-3FA1-4AE5-8593-C9BC68DAE7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" y="802762"/>
            <a:ext cx="2714765" cy="27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9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17.4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44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0.9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4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3.6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8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6.9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937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9372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4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.8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3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9593E3-2006-4A1E-95D4-8016D1946C25}"/>
              </a:ext>
            </a:extLst>
          </p:cNvPr>
          <p:cNvGrpSpPr/>
          <p:nvPr/>
        </p:nvGrpSpPr>
        <p:grpSpPr>
          <a:xfrm>
            <a:off x="3431632" y="178468"/>
            <a:ext cx="5413600" cy="5436904"/>
            <a:chOff x="2496912" y="178468"/>
            <a:chExt cx="5413600" cy="543690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912" y="300422"/>
              <a:ext cx="52101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28674" y="1718450"/>
              <a:ext cx="1747454" cy="128633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2742" y="462855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8026" y="459987"/>
              <a:ext cx="0" cy="4840682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48432" y="3774997"/>
              <a:ext cx="3001992" cy="1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84" y="2919444"/>
                  <a:ext cx="4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232" y="178468"/>
                  <a:ext cx="4379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/>
                          </a:rPr>
                          <m:t>24 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576" y="3396766"/>
                  <a:ext cx="9372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13152" y="1802222"/>
                  <a:ext cx="1113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24.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 dirty="0" smtClean="0">
                            <a:latin typeface="Cambria Math"/>
                          </a:rPr>
                          <m:t> </m:t>
                        </m:r>
                        <m:r>
                          <a:rPr lang="en-GB" i="1" dirty="0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152" y="1802222"/>
                  <a:ext cx="111357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403539" y="55739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7923"/>
                <a:ext cx="9144000" cy="1323439"/>
              </a:xfrm>
              <a:prstGeom prst="rect">
                <a:avLst/>
              </a:prstGeom>
              <a:blipFill>
                <a:blip r:embed="rId7"/>
                <a:stretch>
                  <a:fillRect l="-667" t="-2765" r="-4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308844"/>
            <a:ext cx="43685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207" y="64620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5F1849-54CD-4215-BF54-503CCDAE5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" y="883050"/>
            <a:ext cx="3381433" cy="3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35574"/>
              </p:ext>
            </p:extLst>
          </p:nvPr>
        </p:nvGraphicFramePr>
        <p:xfrm>
          <a:off x="1763688" y="620688"/>
          <a:ext cx="410445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</a:t>
                      </a:r>
                      <a:r>
                        <a:rPr lang="pt-BR" baseline="0" dirty="0"/>
                        <a:t> (mm)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412776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Hint:</a:t>
            </a:r>
          </a:p>
        </p:txBody>
      </p:sp>
    </p:spTree>
    <p:extLst>
      <p:ext uri="{BB962C8B-B14F-4D97-AF65-F5344CB8AC3E}">
        <p14:creationId xmlns:p14="http://schemas.microsoft.com/office/powerpoint/2010/main" val="326182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12" y="260648"/>
            <a:ext cx="52101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028674" y="1678676"/>
            <a:ext cx="1747454" cy="12863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2742" y="423081"/>
            <a:ext cx="0" cy="4840682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48026" y="420213"/>
            <a:ext cx="0" cy="4840682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48432" y="3735223"/>
            <a:ext cx="3001992" cy="1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12099" y="5176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NOT to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468149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The figure shows a segment of a circle.  The chord is parallel to the 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x</a:t>
                </a:r>
                <a:r>
                  <a:rPr lang="en-GB" sz="2000" dirty="0">
                    <a:latin typeface="Comic Sans MS" pitchFamily="66" charset="0"/>
                  </a:rPr>
                  <a:t>-axis.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Calculate the volume of the annulus created by revolving the segment 360⁰ about  the</a:t>
                </a:r>
                <a:r>
                  <a:rPr lang="en-GB" sz="2000" b="1" i="1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GB" sz="2000" dirty="0">
                    <a:latin typeface="Comic Sans MS" pitchFamily="66" charset="0"/>
                  </a:rPr>
                  <a:t>-axis.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8149"/>
                <a:ext cx="91440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67" t="-2304" r="-267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78984" y="287967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4" y="2879670"/>
                <a:ext cx="43152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4232" y="13869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32" y="138694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269070"/>
            <a:ext cx="43685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68" y="1888528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general case: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7872" y="3356992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𝟐</m:t>
                      </m:r>
                      <m:r>
                        <a:rPr lang="en-GB" b="1" i="1" dirty="0" smtClean="0">
                          <a:latin typeface="Cambria Math"/>
                        </a:rPr>
                        <m:t>𝒘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72" y="3356992"/>
                <a:ext cx="55656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0272" y="1980816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72" y="1980816"/>
                <a:ext cx="39786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0448" y="1339360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48" y="1339360"/>
                <a:ext cx="38343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40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12" y="260648"/>
            <a:ext cx="52101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028674" y="1416527"/>
            <a:ext cx="1530692" cy="154848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2742" y="1405737"/>
            <a:ext cx="0" cy="1542179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78984" y="287967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4" y="2879670"/>
                <a:ext cx="43152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4232" y="13869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32" y="138694"/>
                <a:ext cx="43794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031" y="269070"/>
            <a:ext cx="43685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Annulus Volume of Revolution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18723" y="287600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𝒘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723" y="2876007"/>
                <a:ext cx="41870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0272" y="1811664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72" y="1811664"/>
                <a:ext cx="39786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96968" y="2089908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968" y="2089908"/>
                <a:ext cx="38343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245611" y="5621669"/>
            <a:ext cx="75539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mic Sans MS" pitchFamily="66" charset="0"/>
                <a:ea typeface="Batang" pitchFamily="18" charset="-127"/>
                <a:cs typeface="Calibri" pitchFamily="34" charset="0"/>
              </a:rPr>
              <a:t>To solve for the general case refer to the diagram above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Calibri" pitchFamily="34" charset="0"/>
              </a:rPr>
              <a:t>: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2058416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omic Sans MS" pitchFamily="66" charset="0"/>
              </a:rPr>
              <a:t>Solution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28599" y="948059"/>
            <a:ext cx="0" cy="4600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73228" y="609798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28" y="609798"/>
                <a:ext cx="51969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09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59044"/>
                  </p:ext>
                </p:extLst>
              </p:nvPr>
            </p:nvGraphicFramePr>
            <p:xfrm>
              <a:off x="179512" y="777174"/>
              <a:ext cx="8568952" cy="60226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08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04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79618">
                    <a:tc>
                      <a:txBody>
                        <a:bodyPr/>
                        <a:lstStyle/>
                        <a:p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ea typeface="Batang" pitchFamily="18" charset="-127"/>
                              <a:cs typeface="Calibri" pitchFamily="34" charset="0"/>
                            </a:rPr>
                            <a:t>Considering the volume of the elemental “disk ring” of width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Batang" pitchFamily="18" charset="-127"/>
                                  <a:cs typeface="Calibri" pitchFamily="34" charset="0"/>
                                </a:rPr>
                                <m:t>ⅆ</m:t>
                              </m:r>
                              <m:r>
                                <a:rPr kumimoji="0" lang="en-US" sz="1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Batang" pitchFamily="18" charset="-127"/>
                                  <a:cs typeface="Calibri" pitchFamily="34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ea typeface="Batang" pitchFamily="18" charset="-127"/>
                              <a:cs typeface="Calibri" pitchFamily="34" charset="0"/>
                            </a:rPr>
                            <a:t>  we have: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Utilising symmetry and simplifying we can change the limits such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193">
                    <a:tc>
                      <a:txBody>
                        <a:bodyPr/>
                        <a:lstStyle/>
                        <a:p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Noting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GB" dirty="0"/>
                            <a:t>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9452">
                    <a:tc>
                      <a:txBody>
                        <a:bodyPr/>
                        <a:lstStyle/>
                        <a:p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and substituting for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/>
                                  <a:cs typeface="Arial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 gives: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ⅆ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1547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itchFamily="66" charset="0"/>
                            </a:rPr>
                            <a:t>Noting that: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GB" dirty="0"/>
                            <a:t>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894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and substituting for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  this</a:t>
                          </a:r>
                          <a:r>
                            <a:rPr lang="en-GB" sz="1800" baseline="0" dirty="0">
                              <a:latin typeface="Comic Sans MS" pitchFamily="66" charset="0"/>
                              <a:cs typeface="Arial" pitchFamily="34" charset="0"/>
                            </a:rPr>
                            <a:t> simplifies to </a:t>
                          </a:r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give: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ⅆ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016666"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itchFamily="66" charset="0"/>
                            </a:rPr>
                            <a:t>Integrating gives: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016666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itchFamily="66" charset="0"/>
                            </a:rPr>
                            <a:t>Substituting the limits into the expression yields: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59044"/>
                  </p:ext>
                </p:extLst>
              </p:nvPr>
            </p:nvGraphicFramePr>
            <p:xfrm>
              <a:off x="179512" y="777174"/>
              <a:ext cx="8568952" cy="60226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08512"/>
                    <a:gridCol w="3960440"/>
                  </a:tblGrid>
                  <a:tr h="7796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66406" r="-86111" b="-672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66406" r="-154" b="-672656"/>
                          </a:stretch>
                        </a:blipFill>
                      </a:tcPr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en-GB" sz="1800" dirty="0" smtClean="0">
                              <a:latin typeface="Comic Sans MS" pitchFamily="66" charset="0"/>
                              <a:cs typeface="Arial" pitchFamily="34" charset="0"/>
                            </a:rPr>
                            <a:t>Utilising symmetry and simplifying we can change the limits such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163846" r="-154" b="-562308"/>
                          </a:stretch>
                        </a:blipFill>
                      </a:tcPr>
                    </a:tc>
                  </a:tr>
                  <a:tr h="49719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>
                              <a:latin typeface="Comic Sans MS" pitchFamily="66" charset="0"/>
                              <a:cs typeface="Arial" pitchFamily="34" charset="0"/>
                            </a:rPr>
                            <a:t>Noting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423457" r="-154" b="-802469"/>
                          </a:stretch>
                        </a:blipFill>
                      </a:tcPr>
                    </a:tc>
                  </a:tr>
                  <a:tr h="6894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75221" r="-86111" b="-4752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375221" r="-154" b="-475221"/>
                          </a:stretch>
                        </a:blipFill>
                      </a:tcPr>
                    </a:tc>
                  </a:tr>
                  <a:tr h="541547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itchFamily="66" charset="0"/>
                            </a:rPr>
                            <a:t>Noting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603371" r="-154" b="-503371"/>
                          </a:stretch>
                        </a:blipFill>
                      </a:tcPr>
                    </a:tc>
                  </a:tr>
                  <a:tr h="6894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53982" r="-86111" b="-296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553982" r="-154" b="-296460"/>
                          </a:stretch>
                        </a:blipFill>
                      </a:tcPr>
                    </a:tc>
                  </a:tr>
                  <a:tr h="1016666">
                    <a:tc>
                      <a:txBody>
                        <a:bodyPr/>
                        <a:lstStyle/>
                        <a:p>
                          <a:endParaRPr lang="en-GB" dirty="0" smtClean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itchFamily="66" charset="0"/>
                            </a:rPr>
                            <a:t>Integrating </a:t>
                          </a:r>
                          <a:r>
                            <a:rPr lang="en-GB" dirty="0" smtClean="0">
                              <a:latin typeface="Comic Sans MS" pitchFamily="66" charset="0"/>
                            </a:rPr>
                            <a:t>gives: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</a:t>
                          </a:r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1666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itchFamily="66" charset="0"/>
                            </a:rPr>
                            <a:t>Substituting the limits into the expression yields: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542515" r="-154" b="-5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91217"/>
              </p:ext>
            </p:extLst>
          </p:nvPr>
        </p:nvGraphicFramePr>
        <p:xfrm>
          <a:off x="5169371" y="4797152"/>
          <a:ext cx="20669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" imgW="1218671" imgH="533169" progId="Equation.DSMT4">
                  <p:embed/>
                </p:oleObj>
              </mc:Choice>
              <mc:Fallback>
                <p:oleObj name="Equation" r:id="rId4" imgW="1218671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371" y="4797152"/>
                        <a:ext cx="20669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omic Sans MS" pitchFamily="66" charset="0"/>
              </a:rPr>
              <a:t>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1628800"/>
            <a:ext cx="78488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512" y="2276872"/>
            <a:ext cx="78488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512" y="2852936"/>
            <a:ext cx="78488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9512" y="3429000"/>
            <a:ext cx="78488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9512" y="4149080"/>
            <a:ext cx="78488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9512" y="4797152"/>
            <a:ext cx="784887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9512" y="5877272"/>
            <a:ext cx="78488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51520" y="692696"/>
            <a:ext cx="78488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935018"/>
                  </p:ext>
                </p:extLst>
              </p:nvPr>
            </p:nvGraphicFramePr>
            <p:xfrm>
              <a:off x="179512" y="777174"/>
              <a:ext cx="8568952" cy="60226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08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04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79618">
                    <a:tc>
                      <a:txBody>
                        <a:bodyPr/>
                        <a:lstStyle/>
                        <a:p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ea typeface="Batang" pitchFamily="18" charset="-127"/>
                              <a:cs typeface="Calibri" pitchFamily="34" charset="0"/>
                            </a:rPr>
                            <a:t>Considering the volume of the elemental “disk ring” of width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Batang" pitchFamily="18" charset="-127"/>
                                  <a:cs typeface="Calibri" pitchFamily="34" charset="0"/>
                                </a:rPr>
                                <m:t>ⅆ</m:t>
                              </m:r>
                              <m:r>
                                <a:rPr kumimoji="0" lang="en-US" sz="1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Batang" pitchFamily="18" charset="-127"/>
                                  <a:cs typeface="Calibri" pitchFamily="34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ea typeface="Batang" pitchFamily="18" charset="-127"/>
                              <a:cs typeface="Calibri" pitchFamily="34" charset="0"/>
                            </a:rPr>
                            <a:t>  we have: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Utilising symmetry and simplifying we can change the limits such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193">
                    <a:tc>
                      <a:txBody>
                        <a:bodyPr/>
                        <a:lstStyle/>
                        <a:p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Noting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GB" dirty="0"/>
                            <a:t>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9452">
                    <a:tc>
                      <a:txBody>
                        <a:bodyPr/>
                        <a:lstStyle/>
                        <a:p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and substituting for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smtClean="0">
                                  <a:latin typeface="Cambria Math"/>
                                  <a:cs typeface="Arial" pitchFamily="34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 gives: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ⅆ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1547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itchFamily="66" charset="0"/>
                            </a:rPr>
                            <a:t>Noting that: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GB" dirty="0"/>
                            <a:t>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894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and substituting for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smtClean="0">
                                  <a:latin typeface="Cambria Math"/>
                                  <a:cs typeface="Arial" pitchFamily="34" charset="0"/>
                                </a:rPr>
                                <m:t>𝑹</m:t>
                              </m:r>
                            </m:oMath>
                          </a14:m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  this</a:t>
                          </a:r>
                          <a:r>
                            <a:rPr lang="en-GB" sz="1800" baseline="0" dirty="0">
                              <a:latin typeface="Comic Sans MS" pitchFamily="66" charset="0"/>
                              <a:cs typeface="Arial" pitchFamily="34" charset="0"/>
                            </a:rPr>
                            <a:t> simplifies to </a:t>
                          </a:r>
                          <a:r>
                            <a:rPr lang="en-GB" sz="1800" dirty="0">
                              <a:latin typeface="Comic Sans MS" pitchFamily="66" charset="0"/>
                              <a:cs typeface="Arial" pitchFamily="34" charset="0"/>
                            </a:rPr>
                            <a:t>give: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ⅆ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016666"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itchFamily="66" charset="0"/>
                            </a:rPr>
                            <a:t>Integrating gives: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016666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itchFamily="66" charset="0"/>
                            </a:rPr>
                            <a:t>Substituting the limits into the expression yields: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935018"/>
                  </p:ext>
                </p:extLst>
              </p:nvPr>
            </p:nvGraphicFramePr>
            <p:xfrm>
              <a:off x="179512" y="777174"/>
              <a:ext cx="8568952" cy="6028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08512"/>
                    <a:gridCol w="3960440"/>
                  </a:tblGrid>
                  <a:tr h="7796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66406" r="-86111" b="-67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66406" r="-154" b="-673438"/>
                          </a:stretch>
                        </a:blipFill>
                      </a:tcPr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en-GB" sz="1800" dirty="0" smtClean="0">
                              <a:latin typeface="Comic Sans MS" pitchFamily="66" charset="0"/>
                              <a:cs typeface="Arial" pitchFamily="34" charset="0"/>
                            </a:rPr>
                            <a:t>Utilising symmetry and simplifying we can change the limits such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163846" r="-154" b="-563077"/>
                          </a:stretch>
                        </a:blipFill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GB" sz="1800" dirty="0" smtClean="0">
                              <a:latin typeface="Comic Sans MS" pitchFamily="66" charset="0"/>
                              <a:cs typeface="Arial" pitchFamily="34" charset="0"/>
                            </a:rPr>
                            <a:t>Noting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418293" r="-154" b="-792683"/>
                          </a:stretch>
                        </a:blipFill>
                      </a:tcPr>
                    </a:tc>
                  </a:tr>
                  <a:tr h="6894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76106" r="-86111" b="-4752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376106" r="-154" b="-475221"/>
                          </a:stretch>
                        </a:blipFill>
                      </a:tcPr>
                    </a:tc>
                  </a:tr>
                  <a:tr h="541547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itchFamily="66" charset="0"/>
                            </a:rPr>
                            <a:t>Noting that: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604494" r="-154" b="-503371"/>
                          </a:stretch>
                        </a:blipFill>
                      </a:tcPr>
                    </a:tc>
                  </a:tr>
                  <a:tr h="6894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54867" r="-86111" b="-296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554867" r="-154" b="-296460"/>
                          </a:stretch>
                        </a:blipFill>
                      </a:tcPr>
                    </a:tc>
                  </a:tr>
                  <a:tr h="1016666">
                    <a:tc>
                      <a:txBody>
                        <a:bodyPr/>
                        <a:lstStyle/>
                        <a:p>
                          <a:endParaRPr lang="en-GB" dirty="0" smtClean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itchFamily="66" charset="0"/>
                            </a:rPr>
                            <a:t>Integrating </a:t>
                          </a:r>
                          <a:r>
                            <a:rPr lang="en-GB" dirty="0" smtClean="0">
                              <a:latin typeface="Comic Sans MS" pitchFamily="66" charset="0"/>
                            </a:rPr>
                            <a:t>gives: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</a:t>
                          </a:r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1666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itchFamily="66" charset="0"/>
                            </a:rPr>
                            <a:t>Substituting the limits into the expression yields:</a:t>
                          </a:r>
                          <a:endParaRPr lang="en-GB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308" t="-543114" r="-154" b="-5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39424"/>
              </p:ext>
            </p:extLst>
          </p:nvPr>
        </p:nvGraphicFramePr>
        <p:xfrm>
          <a:off x="5169371" y="4797152"/>
          <a:ext cx="20669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1218671" imgH="533169" progId="Equation.DSMT4">
                  <p:embed/>
                </p:oleObj>
              </mc:Choice>
              <mc:Fallback>
                <p:oleObj name="Equation" r:id="rId4" imgW="1218671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371" y="4797152"/>
                        <a:ext cx="20669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omic Sans MS" pitchFamily="66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29557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𝑉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This result is somewhat surprising in that it makes no mention of the radius of the circle.  How can this be?</a:t>
                </a:r>
              </a:p>
              <a:p>
                <a:r>
                  <a:rPr lang="en-GB" dirty="0"/>
                  <a:t>The width of each segment is the same but the curvature of the upper edge gets smaller as the radius of the circle increases.</a:t>
                </a:r>
              </a:p>
              <a:p>
                <a:r>
                  <a:rPr lang="en-GB" dirty="0"/>
                  <a:t>So the cross-sectional area reduces, but this area is swept through a further distance.</a:t>
                </a:r>
              </a:p>
              <a:p>
                <a:r>
                  <a:rPr lang="en-GB" dirty="0"/>
                  <a:t>The two effects cancel each other out exactly.</a:t>
                </a:r>
              </a:p>
              <a:p>
                <a:r>
                  <a:rPr lang="en-GB" dirty="0"/>
                  <a:t>Note also that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h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 the volume of revolution becomes a sphere of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481" t="-2442" r="-2519" b="-3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8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17" y="737552"/>
            <a:ext cx="4977765" cy="5382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634" y="237514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Here’s how some of the annuli look in 3D</a:t>
            </a:r>
          </a:p>
        </p:txBody>
      </p:sp>
    </p:spTree>
    <p:extLst>
      <p:ext uri="{BB962C8B-B14F-4D97-AF65-F5344CB8AC3E}">
        <p14:creationId xmlns:p14="http://schemas.microsoft.com/office/powerpoint/2010/main" val="206356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1237</Words>
  <Application>Microsoft Office PowerPoint</Application>
  <PresentationFormat>On-screen Show (4:3)</PresentationFormat>
  <Paragraphs>229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Bradley Hand ITC</vt:lpstr>
      <vt:lpstr>Calibri</vt:lpstr>
      <vt:lpstr>Cambria Math</vt:lpstr>
      <vt:lpstr>Comic Sans MS</vt:lpstr>
      <vt:lpstr>Office Theme</vt:lpstr>
      <vt:lpstr>Equation</vt:lpstr>
      <vt:lpstr>Annulus Volume of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V=4/3 πw^3</vt:lpstr>
      <vt:lpstr>PowerPoint Presentation</vt:lpstr>
      <vt:lpstr>PowerPoint Presentation</vt:lpstr>
      <vt:lpstr>Extension</vt:lpstr>
      <vt:lpstr>PowerPoint Presentation</vt:lpstr>
      <vt:lpstr>Sunday Times Teaser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Burke</dc:creator>
  <cp:lastModifiedBy>John Burke</cp:lastModifiedBy>
  <cp:revision>67</cp:revision>
  <cp:lastPrinted>2019-02-01T10:21:51Z</cp:lastPrinted>
  <dcterms:created xsi:type="dcterms:W3CDTF">2013-03-07T13:29:30Z</dcterms:created>
  <dcterms:modified xsi:type="dcterms:W3CDTF">2020-10-29T21:24:54Z</dcterms:modified>
</cp:coreProperties>
</file>